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3" r:id="rId10"/>
    <p:sldId id="264" r:id="rId11"/>
    <p:sldId id="274" r:id="rId12"/>
    <p:sldId id="265" r:id="rId13"/>
    <p:sldId id="266" r:id="rId14"/>
    <p:sldId id="275" r:id="rId15"/>
    <p:sldId id="267" r:id="rId16"/>
    <p:sldId id="269" r:id="rId17"/>
    <p:sldId id="270" r:id="rId18"/>
  </p:sldIdLst>
  <p:sldSz cx="9144000" cy="6858000" type="screen4x3"/>
  <p:notesSz cx="6648450" cy="98504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C40A6-DC30-4F2A-8952-9DB51EED88A3}" type="datetimeFigureOut">
              <a:rPr lang="en-US" smtClean="0"/>
              <a:t>7/6/2011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ED163-22BD-43E6-B02B-2C091EAC3EDB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D1307-AA7C-4426-A5E7-F4CA082A4CF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96B72-5EC1-4AC2-9618-B2405D29E2D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A5DFA-A2A6-4A7D-8E7D-0B8CC53B3BF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BC0D4-F65B-40AE-A6D7-BC34A25FDFC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34D840-03AB-44F7-A31C-22F5CBDBED0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AE7D3-97CE-4013-8CF5-B85C59A6070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FEF26-E920-4123-9AE5-2EFAB689804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6B5601-63BF-474D-963E-338F72B78E0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1BE231-6E50-4B17-A876-8C8200F26F7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E18B5-3AF1-4D39-BCBB-81AD2B883FA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0D530-B262-4424-8609-3023E4FC25A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47D2416-DB71-4E67-9BAD-96159C54DEAB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Security </a:t>
            </a:r>
            <a:r>
              <a:rPr lang="en-AU" dirty="0" smtClean="0"/>
              <a:t>Equipment</a:t>
            </a:r>
            <a:endParaRPr lang="en-A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Equipment for preventing unauthorised access to data &amp; information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Equipment, Backup media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2"/>
            <a:ext cx="8401080" cy="5357850"/>
          </a:xfrm>
        </p:spPr>
        <p:txBody>
          <a:bodyPr/>
          <a:lstStyle/>
          <a:p>
            <a:r>
              <a:rPr lang="en-AU" dirty="0"/>
              <a:t>Operating systems contain built-in-backup utility</a:t>
            </a:r>
          </a:p>
          <a:p>
            <a:r>
              <a:rPr lang="en-AU" dirty="0"/>
              <a:t>In deciding which device to use consider:</a:t>
            </a:r>
          </a:p>
          <a:p>
            <a:pPr lvl="1"/>
            <a:r>
              <a:rPr lang="en-AU" dirty="0"/>
              <a:t>Cost of drive or writer</a:t>
            </a:r>
          </a:p>
          <a:p>
            <a:pPr lvl="1"/>
            <a:r>
              <a:rPr lang="en-AU" dirty="0"/>
              <a:t>Cost of media per MB or GB</a:t>
            </a:r>
          </a:p>
          <a:p>
            <a:pPr lvl="1"/>
            <a:r>
              <a:rPr lang="en-AU" dirty="0"/>
              <a:t>Speed &amp; </a:t>
            </a:r>
          </a:p>
          <a:p>
            <a:pPr lvl="1"/>
            <a:r>
              <a:rPr lang="en-AU" dirty="0"/>
              <a:t>Compatibility</a:t>
            </a:r>
          </a:p>
          <a:p>
            <a:pPr lvl="1"/>
            <a:r>
              <a:rPr lang="en-AU" dirty="0"/>
              <a:t>Issue of support in years to come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Storage media &amp; memory, terms of cost &amp; speed</a:t>
            </a:r>
            <a:endParaRPr lang="en-AU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9262" y="1605756"/>
            <a:ext cx="5705475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Equipment, Backup media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AU" sz="2800" dirty="0"/>
              <a:t>Magnetic Media</a:t>
            </a:r>
          </a:p>
          <a:p>
            <a:pPr lvl="1">
              <a:lnSpc>
                <a:spcPct val="80000"/>
              </a:lnSpc>
            </a:pPr>
            <a:r>
              <a:rPr lang="en-AU" sz="2400" dirty="0" smtClean="0"/>
              <a:t>Hard </a:t>
            </a:r>
            <a:r>
              <a:rPr lang="en-AU" sz="2400" dirty="0"/>
              <a:t>disk drive, any </a:t>
            </a:r>
            <a:r>
              <a:rPr lang="en-AU" sz="2400" dirty="0" smtClean="0"/>
              <a:t>size; common in schools</a:t>
            </a:r>
            <a:endParaRPr lang="en-AU" sz="2400" dirty="0"/>
          </a:p>
          <a:p>
            <a:pPr lvl="1">
              <a:lnSpc>
                <a:spcPct val="80000"/>
              </a:lnSpc>
            </a:pPr>
            <a:r>
              <a:rPr lang="en-AU" sz="2400" dirty="0"/>
              <a:t>Magnetic tape</a:t>
            </a:r>
          </a:p>
          <a:p>
            <a:pPr lvl="2">
              <a:lnSpc>
                <a:spcPct val="80000"/>
              </a:lnSpc>
            </a:pPr>
            <a:r>
              <a:rPr lang="en-AU" sz="2000" dirty="0"/>
              <a:t>Relatively cheap but slow to save &amp; restore files, sequential access.</a:t>
            </a:r>
          </a:p>
          <a:p>
            <a:pPr>
              <a:lnSpc>
                <a:spcPct val="80000"/>
              </a:lnSpc>
            </a:pPr>
            <a:r>
              <a:rPr lang="en-AU" sz="2800" dirty="0"/>
              <a:t>Optical </a:t>
            </a:r>
            <a:r>
              <a:rPr lang="en-AU" sz="2800" dirty="0" smtClean="0"/>
              <a:t>Drives </a:t>
            </a:r>
          </a:p>
          <a:p>
            <a:pPr lvl="1">
              <a:lnSpc>
                <a:spcPct val="80000"/>
              </a:lnSpc>
            </a:pPr>
            <a:r>
              <a:rPr lang="en-AU" sz="2400" dirty="0" smtClean="0"/>
              <a:t>CD </a:t>
            </a:r>
            <a:r>
              <a:rPr lang="en-AU" sz="2400" dirty="0"/>
              <a:t>ROM, (700 </a:t>
            </a:r>
            <a:r>
              <a:rPr lang="en-AU" sz="2400" dirty="0" err="1"/>
              <a:t>mb</a:t>
            </a:r>
            <a:r>
              <a:rPr lang="en-AU" sz="2400" dirty="0"/>
              <a:t>); DVD, </a:t>
            </a:r>
            <a:r>
              <a:rPr lang="en-AU" sz="2400" dirty="0" smtClean="0"/>
              <a:t>17 </a:t>
            </a:r>
            <a:r>
              <a:rPr lang="en-AU" sz="2400" dirty="0" err="1" smtClean="0"/>
              <a:t>gb</a:t>
            </a:r>
            <a:r>
              <a:rPr lang="en-AU" sz="2400" dirty="0" smtClean="0"/>
              <a:t> double sided</a:t>
            </a:r>
          </a:p>
          <a:p>
            <a:pPr lvl="1">
              <a:lnSpc>
                <a:spcPct val="80000"/>
              </a:lnSpc>
            </a:pPr>
            <a:r>
              <a:rPr lang="en-AU" sz="2400" dirty="0" err="1" smtClean="0"/>
              <a:t>Blu</a:t>
            </a:r>
            <a:r>
              <a:rPr lang="en-AU" sz="2400" dirty="0" smtClean="0"/>
              <a:t>-ray, 50gb (dual layer); 5 times more storage than DVD and allows high definition films to be stored.</a:t>
            </a:r>
            <a:endParaRPr lang="en-AU" sz="2400" dirty="0"/>
          </a:p>
          <a:p>
            <a:pPr>
              <a:lnSpc>
                <a:spcPct val="80000"/>
              </a:lnSpc>
            </a:pPr>
            <a:r>
              <a:rPr lang="en-AU" sz="2800" dirty="0"/>
              <a:t>Solid-state </a:t>
            </a:r>
            <a:r>
              <a:rPr lang="en-AU" sz="2800" dirty="0" smtClean="0"/>
              <a:t>drives </a:t>
            </a:r>
          </a:p>
          <a:p>
            <a:pPr lvl="1">
              <a:lnSpc>
                <a:spcPct val="80000"/>
              </a:lnSpc>
            </a:pPr>
            <a:r>
              <a:rPr lang="en-AU" sz="2400" dirty="0" smtClean="0"/>
              <a:t>USB </a:t>
            </a:r>
            <a:r>
              <a:rPr lang="en-AU" sz="2400" dirty="0"/>
              <a:t>storage devices; convenient, no moving parts, less chance of breakdown, store 2 </a:t>
            </a:r>
            <a:r>
              <a:rPr lang="en-AU" sz="2400" dirty="0" err="1"/>
              <a:t>gb</a:t>
            </a:r>
            <a:r>
              <a:rPr lang="en-AU" sz="2400" dirty="0"/>
              <a:t> of data</a:t>
            </a:r>
          </a:p>
          <a:p>
            <a:pPr>
              <a:lnSpc>
                <a:spcPct val="80000"/>
              </a:lnSpc>
            </a:pPr>
            <a:endParaRPr lang="en-A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Equipment, Online backups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Use of remote servers via </a:t>
            </a:r>
            <a:r>
              <a:rPr lang="en-AU" dirty="0" smtClean="0"/>
              <a:t>internet</a:t>
            </a:r>
          </a:p>
          <a:p>
            <a:pPr lvl="1"/>
            <a:r>
              <a:rPr lang="en-AU" dirty="0" err="1" smtClean="0"/>
              <a:t>Orgnisations</a:t>
            </a:r>
            <a:r>
              <a:rPr lang="en-AU" dirty="0" smtClean="0"/>
              <a:t> want to consolidate storage &amp; backup systems to ensure they work with access to fault tolerant servers, UPS, etc.</a:t>
            </a:r>
            <a:endParaRPr lang="en-AU" dirty="0"/>
          </a:p>
          <a:p>
            <a:r>
              <a:rPr lang="en-AU" dirty="0"/>
              <a:t>Enterprise storage </a:t>
            </a:r>
            <a:r>
              <a:rPr lang="en-AU" dirty="0" smtClean="0"/>
              <a:t>systems</a:t>
            </a:r>
          </a:p>
          <a:p>
            <a:pPr lvl="1"/>
            <a:r>
              <a:rPr lang="en-AU" dirty="0"/>
              <a:t>U</a:t>
            </a:r>
            <a:r>
              <a:rPr lang="en-AU" dirty="0" smtClean="0"/>
              <a:t>se </a:t>
            </a:r>
            <a:r>
              <a:rPr lang="en-AU" dirty="0"/>
              <a:t>of a storage area network, (SAN) of RAID disks, tapes, CD/DVD-ROM servers, internet </a:t>
            </a:r>
            <a:r>
              <a:rPr lang="en-AU" dirty="0" smtClean="0"/>
              <a:t>backups &amp; other networked storage devices</a:t>
            </a:r>
            <a:endParaRPr lang="en-A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Enterprise storage system</a:t>
            </a:r>
            <a:endParaRPr lang="en-AU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253778"/>
            <a:ext cx="7072362" cy="5381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Surveillance technology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 sz="2800"/>
              <a:t>Packet sniffers, (for internet &amp; email)</a:t>
            </a:r>
          </a:p>
          <a:p>
            <a:pPr lvl="1">
              <a:lnSpc>
                <a:spcPct val="90000"/>
              </a:lnSpc>
            </a:pPr>
            <a:r>
              <a:rPr lang="en-AU" sz="2400"/>
              <a:t>Diagnostic tools monitoring contents of data sent across networks</a:t>
            </a:r>
          </a:p>
          <a:p>
            <a:pPr lvl="1">
              <a:lnSpc>
                <a:spcPct val="90000"/>
              </a:lnSpc>
            </a:pPr>
            <a:r>
              <a:rPr lang="en-AU" sz="2400"/>
              <a:t>Used to monitor email &amp; internet usage</a:t>
            </a:r>
          </a:p>
          <a:p>
            <a:pPr>
              <a:lnSpc>
                <a:spcPct val="90000"/>
              </a:lnSpc>
            </a:pPr>
            <a:r>
              <a:rPr lang="en-AU" sz="2800"/>
              <a:t>Desktop monitoring programs</a:t>
            </a:r>
          </a:p>
          <a:p>
            <a:pPr lvl="1">
              <a:lnSpc>
                <a:spcPct val="90000"/>
              </a:lnSpc>
            </a:pPr>
            <a:r>
              <a:rPr lang="en-AU" sz="2400"/>
              <a:t>See what is on the desktop</a:t>
            </a:r>
          </a:p>
          <a:p>
            <a:pPr lvl="1">
              <a:lnSpc>
                <a:spcPct val="90000"/>
              </a:lnSpc>
            </a:pPr>
            <a:r>
              <a:rPr lang="en-AU" sz="2400"/>
              <a:t>All tasks are logged</a:t>
            </a:r>
          </a:p>
          <a:p>
            <a:pPr lvl="1">
              <a:lnSpc>
                <a:spcPct val="90000"/>
              </a:lnSpc>
            </a:pPr>
            <a:r>
              <a:rPr lang="en-AU" sz="2400"/>
              <a:t>Hackers use these applications</a:t>
            </a:r>
          </a:p>
          <a:p>
            <a:pPr>
              <a:lnSpc>
                <a:spcPct val="90000"/>
              </a:lnSpc>
            </a:pPr>
            <a:r>
              <a:rPr lang="en-AU" sz="2800"/>
              <a:t>Log Files</a:t>
            </a:r>
          </a:p>
          <a:p>
            <a:pPr lvl="1">
              <a:lnSpc>
                <a:spcPct val="90000"/>
              </a:lnSpc>
            </a:pPr>
            <a:r>
              <a:rPr lang="en-AU" sz="2400"/>
              <a:t>Webservers record every URL accessed, web browsers store webpages, networks, etc.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Surveillance technology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CCTV</a:t>
            </a:r>
          </a:p>
          <a:p>
            <a:r>
              <a:rPr lang="en-AU"/>
              <a:t>Telephones</a:t>
            </a:r>
          </a:p>
          <a:p>
            <a:r>
              <a:rPr lang="en-AU"/>
              <a:t>Audit Trails</a:t>
            </a:r>
          </a:p>
          <a:p>
            <a:pPr lvl="1"/>
            <a:r>
              <a:rPr lang="en-AU"/>
              <a:t>Log files of system logins</a:t>
            </a:r>
          </a:p>
          <a:p>
            <a:pPr lvl="1"/>
            <a:r>
              <a:rPr lang="en-AU"/>
              <a:t>Files accessed modified or copied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/>
              <a:t>Security, Physical security devices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Lockable disk box</a:t>
            </a:r>
          </a:p>
          <a:p>
            <a:r>
              <a:rPr lang="en-AU"/>
              <a:t>Safe or specialised room</a:t>
            </a:r>
          </a:p>
          <a:p>
            <a:r>
              <a:rPr lang="en-AU"/>
              <a:t>Security cables attached to items</a:t>
            </a:r>
          </a:p>
          <a:p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Security Equipment, Hardware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Biometrics</a:t>
            </a:r>
          </a:p>
          <a:p>
            <a:pPr lvl="1"/>
            <a:r>
              <a:rPr lang="en-AU" dirty="0"/>
              <a:t>Authentication based on what you are (Biometrics)</a:t>
            </a:r>
          </a:p>
          <a:p>
            <a:pPr lvl="1"/>
            <a:r>
              <a:rPr lang="en-AU" dirty="0"/>
              <a:t>Biometrics, human recognition: Physical traits unique to each individual</a:t>
            </a:r>
          </a:p>
          <a:p>
            <a:pPr lvl="2"/>
            <a:r>
              <a:rPr lang="en-AU" dirty="0"/>
              <a:t>Biometric scanning: whereby biometric measurements are collected and integrated into a computer system. Used for two purposes:</a:t>
            </a:r>
          </a:p>
          <a:p>
            <a:pPr lvl="3"/>
            <a:r>
              <a:rPr lang="en-AU" dirty="0"/>
              <a:t>identification, “Do I know you”, one-to- many match</a:t>
            </a:r>
          </a:p>
          <a:p>
            <a:pPr lvl="3"/>
            <a:r>
              <a:rPr lang="en-AU" dirty="0"/>
              <a:t>authentication  “Are you who you claim to be”, 1-1 match</a:t>
            </a:r>
          </a:p>
          <a:p>
            <a:pPr lvl="1"/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Biometrics contd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Biometric devices:</a:t>
            </a:r>
          </a:p>
          <a:p>
            <a:pPr lvl="1"/>
            <a:r>
              <a:rPr lang="en-AU"/>
              <a:t>Voice recognition</a:t>
            </a:r>
          </a:p>
          <a:p>
            <a:pPr lvl="1"/>
            <a:r>
              <a:rPr lang="en-AU"/>
              <a:t>Fingerprint recognition</a:t>
            </a:r>
          </a:p>
          <a:p>
            <a:pPr lvl="1"/>
            <a:r>
              <a:rPr lang="en-AU"/>
              <a:t>Hand geometry</a:t>
            </a:r>
          </a:p>
          <a:p>
            <a:pPr lvl="1"/>
            <a:r>
              <a:rPr lang="en-AU"/>
              <a:t>Signature verification</a:t>
            </a:r>
          </a:p>
          <a:p>
            <a:pPr lvl="1"/>
            <a:r>
              <a:rPr lang="en-AU"/>
              <a:t>Facial recognition</a:t>
            </a:r>
          </a:p>
          <a:p>
            <a:pPr lvl="1"/>
            <a:r>
              <a:rPr lang="en-AU"/>
              <a:t>Iris recognition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Biometrics contd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Advantages:</a:t>
            </a:r>
          </a:p>
          <a:p>
            <a:pPr lvl="1"/>
            <a:r>
              <a:rPr lang="en-AU"/>
              <a:t>recognition based on an intrinsic aspect of a human</a:t>
            </a:r>
          </a:p>
          <a:p>
            <a:pPr lvl="1"/>
            <a:r>
              <a:rPr lang="en-AU"/>
              <a:t>non-intrusive data collection</a:t>
            </a:r>
          </a:p>
          <a:p>
            <a:pPr lvl="1"/>
            <a:r>
              <a:rPr lang="en-AU"/>
              <a:t>no or minimal contact between person and scanning equipment</a:t>
            </a:r>
          </a:p>
          <a:p>
            <a:pPr lvl="1"/>
            <a:r>
              <a:rPr lang="en-AU"/>
              <a:t>automated</a:t>
            </a:r>
          </a:p>
          <a:p>
            <a:pPr lvl="1"/>
            <a:r>
              <a:rPr lang="en-AU"/>
              <a:t>high accuracy, high speed</a:t>
            </a:r>
          </a:p>
          <a:p>
            <a:pPr lvl="1"/>
            <a:r>
              <a:rPr lang="en-AU"/>
              <a:t>minimal training</a:t>
            </a:r>
          </a:p>
          <a:p>
            <a:pPr lvl="1"/>
            <a:endParaRPr lang="en-AU"/>
          </a:p>
          <a:p>
            <a:endParaRPr lang="en-AU"/>
          </a:p>
        </p:txBody>
      </p:sp>
      <p:pic>
        <p:nvPicPr>
          <p:cNvPr id="5124" name="Picture 4" descr="ey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4292600"/>
            <a:ext cx="1971675" cy="1971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Biometrics contd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85860"/>
            <a:ext cx="8401080" cy="5286412"/>
          </a:xfrm>
        </p:spPr>
        <p:txBody>
          <a:bodyPr/>
          <a:lstStyle/>
          <a:p>
            <a:r>
              <a:rPr lang="en-AU" dirty="0"/>
              <a:t>Disadvantages; depending on type of technology</a:t>
            </a:r>
          </a:p>
          <a:p>
            <a:pPr lvl="1"/>
            <a:r>
              <a:rPr lang="en-AU" dirty="0"/>
              <a:t>need for close physical contact with scanner</a:t>
            </a:r>
          </a:p>
          <a:p>
            <a:pPr lvl="1"/>
            <a:r>
              <a:rPr lang="en-AU" dirty="0"/>
              <a:t>user acceptance, intrusiveness of technology</a:t>
            </a:r>
          </a:p>
          <a:p>
            <a:pPr lvl="1"/>
            <a:r>
              <a:rPr lang="en-AU" dirty="0"/>
              <a:t>expense of system</a:t>
            </a:r>
          </a:p>
          <a:p>
            <a:pPr lvl="1"/>
            <a:r>
              <a:rPr lang="en-AU" dirty="0"/>
              <a:t>memory intensive storage </a:t>
            </a:r>
            <a:r>
              <a:rPr lang="en-AU" dirty="0" smtClean="0"/>
              <a:t>requirements</a:t>
            </a:r>
          </a:p>
          <a:p>
            <a:pPr lvl="1"/>
            <a:r>
              <a:rPr lang="en-AU" dirty="0" smtClean="0"/>
              <a:t>Common biometric devices:</a:t>
            </a:r>
          </a:p>
          <a:p>
            <a:pPr lvl="2"/>
            <a:r>
              <a:rPr lang="en-AU" dirty="0" smtClean="0"/>
              <a:t>Voice recognition; fingerprint recognition; hand geometry; signature verification; facial recognition; iris recognition.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Equipment, Swipe Cards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Swipe Cards</a:t>
            </a:r>
          </a:p>
          <a:p>
            <a:pPr lvl="1"/>
            <a:r>
              <a:rPr lang="en-AU" dirty="0"/>
              <a:t>Electronic </a:t>
            </a:r>
            <a:r>
              <a:rPr lang="en-AU" dirty="0" smtClean="0"/>
              <a:t>transactions; </a:t>
            </a:r>
            <a:r>
              <a:rPr lang="en-AU" dirty="0" err="1" smtClean="0"/>
              <a:t>eg</a:t>
            </a:r>
            <a:r>
              <a:rPr lang="en-AU" dirty="0" smtClean="0"/>
              <a:t>. credit cards, ATM cards</a:t>
            </a:r>
            <a:endParaRPr lang="en-AU" dirty="0"/>
          </a:p>
          <a:p>
            <a:pPr lvl="1"/>
            <a:r>
              <a:rPr lang="en-AU" dirty="0"/>
              <a:t>Internal security within organisation, also hotels</a:t>
            </a:r>
          </a:p>
          <a:p>
            <a:pPr lvl="1"/>
            <a:r>
              <a:rPr lang="en-AU" dirty="0"/>
              <a:t>Limitation:</a:t>
            </a:r>
          </a:p>
          <a:p>
            <a:pPr lvl="2"/>
            <a:r>
              <a:rPr lang="en-AU" dirty="0"/>
              <a:t>Easily damaged by magnetic fields</a:t>
            </a:r>
          </a:p>
          <a:p>
            <a:pPr lvl="2"/>
            <a:r>
              <a:rPr lang="en-AU" dirty="0"/>
              <a:t>If stolen, little protection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Equipment, Smart Cards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472518" cy="5500726"/>
          </a:xfrm>
        </p:spPr>
        <p:txBody>
          <a:bodyPr/>
          <a:lstStyle/>
          <a:p>
            <a:r>
              <a:rPr lang="en-AU" dirty="0"/>
              <a:t>Smart card, </a:t>
            </a:r>
            <a:endParaRPr lang="en-AU" dirty="0" smtClean="0"/>
          </a:p>
          <a:p>
            <a:pPr lvl="1"/>
            <a:r>
              <a:rPr lang="en-AU" sz="2400" dirty="0" smtClean="0"/>
              <a:t>embedded </a:t>
            </a:r>
            <a:r>
              <a:rPr lang="en-AU" sz="2400" dirty="0"/>
              <a:t>microchip which stores and manipulates data, </a:t>
            </a:r>
            <a:r>
              <a:rPr lang="en-AU" sz="2400" dirty="0" err="1"/>
              <a:t>eg</a:t>
            </a:r>
            <a:r>
              <a:rPr lang="en-AU" sz="2400" dirty="0"/>
              <a:t>. </a:t>
            </a:r>
            <a:r>
              <a:rPr lang="en-AU" sz="2400" dirty="0" err="1"/>
              <a:t>telstra</a:t>
            </a:r>
            <a:r>
              <a:rPr lang="en-AU" sz="2400" dirty="0"/>
              <a:t> telephone </a:t>
            </a:r>
            <a:r>
              <a:rPr lang="en-AU" sz="2400" dirty="0" smtClean="0"/>
              <a:t>card, photocopy cards, </a:t>
            </a:r>
            <a:r>
              <a:rPr lang="en-AU" sz="2400" dirty="0" err="1" smtClean="0"/>
              <a:t>Myki</a:t>
            </a:r>
            <a:r>
              <a:rPr lang="en-AU" sz="2400" dirty="0" smtClean="0"/>
              <a:t> public transport ticketing system</a:t>
            </a:r>
            <a:endParaRPr lang="en-AU" sz="2400" dirty="0"/>
          </a:p>
          <a:p>
            <a:r>
              <a:rPr lang="en-AU" dirty="0"/>
              <a:t>Security tokens</a:t>
            </a:r>
          </a:p>
          <a:p>
            <a:pPr lvl="1"/>
            <a:r>
              <a:rPr lang="en-AU" sz="2400" dirty="0"/>
              <a:t>Two-factor authentication; enter a/ct name &amp; p/word and authentication code on security token</a:t>
            </a:r>
          </a:p>
          <a:p>
            <a:pPr lvl="1"/>
            <a:r>
              <a:rPr lang="en-AU" sz="2400" dirty="0"/>
              <a:t>If lose token can’t access data either</a:t>
            </a:r>
          </a:p>
          <a:p>
            <a:r>
              <a:rPr lang="en-AU" dirty="0" smtClean="0"/>
              <a:t>Mobile phone secure code</a:t>
            </a:r>
          </a:p>
          <a:p>
            <a:pPr lvl="1"/>
            <a:r>
              <a:rPr lang="en-AU" sz="2400" dirty="0"/>
              <a:t>Authentication occurs when a security code is sent to the account holder’s mobile phone to authenticate a transaction before it actually occurs.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Equipment, Power protection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401080" cy="5429288"/>
          </a:xfrm>
        </p:spPr>
        <p:txBody>
          <a:bodyPr/>
          <a:lstStyle/>
          <a:p>
            <a:r>
              <a:rPr lang="en-AU" dirty="0"/>
              <a:t>Surge </a:t>
            </a:r>
            <a:r>
              <a:rPr lang="en-AU" dirty="0" smtClean="0"/>
              <a:t>protector</a:t>
            </a:r>
          </a:p>
          <a:p>
            <a:pPr lvl="1"/>
            <a:r>
              <a:rPr lang="en-AU" dirty="0" smtClean="0"/>
              <a:t> protects electrical equipment against overvoltage caused by a power surge</a:t>
            </a:r>
            <a:endParaRPr lang="en-AU" dirty="0"/>
          </a:p>
          <a:p>
            <a:r>
              <a:rPr lang="en-AU" dirty="0"/>
              <a:t>UPS, used in server </a:t>
            </a:r>
            <a:r>
              <a:rPr lang="en-AU" dirty="0" smtClean="0"/>
              <a:t>rooms; </a:t>
            </a:r>
          </a:p>
          <a:p>
            <a:pPr lvl="1"/>
            <a:r>
              <a:rPr lang="en-AU" dirty="0" smtClean="0"/>
              <a:t>high quality surge protector &amp; battery; </a:t>
            </a:r>
          </a:p>
          <a:p>
            <a:pPr lvl="1"/>
            <a:r>
              <a:rPr lang="en-AU" dirty="0" smtClean="0"/>
              <a:t>Protect data if there is an undercurrent or complete power failure</a:t>
            </a:r>
          </a:p>
          <a:p>
            <a:pPr lvl="1"/>
            <a:r>
              <a:rPr lang="en-AU" dirty="0" smtClean="0"/>
              <a:t>As soon as loss of power to UPS, batteries begin to supply power</a:t>
            </a: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58204" cy="796908"/>
          </a:xfrm>
        </p:spPr>
        <p:txBody>
          <a:bodyPr/>
          <a:lstStyle/>
          <a:p>
            <a:r>
              <a:rPr lang="en-AU" sz="3600" dirty="0" smtClean="0"/>
              <a:t>Strategies for avoiding system failure</a:t>
            </a:r>
            <a:endParaRPr lang="en-AU" sz="36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401080" cy="5429288"/>
          </a:xfrm>
        </p:spPr>
        <p:txBody>
          <a:bodyPr/>
          <a:lstStyle/>
          <a:p>
            <a:r>
              <a:rPr lang="en-AU" sz="2800" dirty="0" smtClean="0"/>
              <a:t>Redundancy, no single part of the system is critical to its overall operation; if one part fails, the others, hard drives or mirrored machines take over; also know as fault tolerant systems</a:t>
            </a:r>
          </a:p>
          <a:p>
            <a:pPr marL="514350" indent="-514350">
              <a:buAutoNum type="arabicPlain"/>
            </a:pPr>
            <a:r>
              <a:rPr lang="en-AU" dirty="0" smtClean="0"/>
              <a:t>Redundancy </a:t>
            </a:r>
            <a:r>
              <a:rPr lang="en-AU" dirty="0"/>
              <a:t>through </a:t>
            </a:r>
            <a:r>
              <a:rPr lang="en-AU" dirty="0" smtClean="0"/>
              <a:t>multiple hard drives</a:t>
            </a:r>
          </a:p>
          <a:p>
            <a:pPr marL="1314450" lvl="2" indent="-514350"/>
            <a:r>
              <a:rPr lang="en-AU" dirty="0" smtClean="0"/>
              <a:t>Continuously copy data onto a second, “mirrored” hard drive; if main drive fails, then a duplicate set of data is available on mirrored drive</a:t>
            </a:r>
          </a:p>
          <a:p>
            <a:pPr marL="1314450" lvl="2" indent="-514350"/>
            <a:r>
              <a:rPr lang="en-AU" dirty="0"/>
              <a:t>Use of a RAID system; data spread over several hard </a:t>
            </a:r>
            <a:r>
              <a:rPr lang="en-AU" dirty="0" smtClean="0"/>
              <a:t>drives; requires a controller and disk drives</a:t>
            </a:r>
          </a:p>
          <a:p>
            <a:pPr marL="514350" indent="-514350">
              <a:buAutoNum type="arabicPlain" startAt="2"/>
            </a:pPr>
            <a:r>
              <a:rPr lang="en-AU" dirty="0" smtClean="0"/>
              <a:t>Redundancy </a:t>
            </a:r>
            <a:r>
              <a:rPr lang="en-AU" dirty="0"/>
              <a:t>through </a:t>
            </a:r>
            <a:r>
              <a:rPr lang="en-AU" dirty="0" smtClean="0"/>
              <a:t>mirrored servers</a:t>
            </a:r>
          </a:p>
          <a:p>
            <a:pPr marL="1314450" lvl="2" indent="-514350"/>
            <a:r>
              <a:rPr lang="en-AU" dirty="0" smtClean="0"/>
              <a:t>More expensive than above b/c requires extra hardware</a:t>
            </a:r>
          </a:p>
          <a:p>
            <a:pPr lvl="1"/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755</Words>
  <Application>Microsoft Office PowerPoint</Application>
  <PresentationFormat>On-screen Show (4:3)</PresentationFormat>
  <Paragraphs>107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Arial</vt:lpstr>
      <vt:lpstr>Default Design</vt:lpstr>
      <vt:lpstr>Security Equipment</vt:lpstr>
      <vt:lpstr>Security Equipment, Hardware</vt:lpstr>
      <vt:lpstr>Biometrics contd</vt:lpstr>
      <vt:lpstr>Biometrics contd</vt:lpstr>
      <vt:lpstr>Biometrics contd</vt:lpstr>
      <vt:lpstr>Equipment, Swipe Cards</vt:lpstr>
      <vt:lpstr>Equipment, Smart Cards</vt:lpstr>
      <vt:lpstr>Equipment, Power protection</vt:lpstr>
      <vt:lpstr>Strategies for avoiding system failure</vt:lpstr>
      <vt:lpstr>Equipment, Backup media</vt:lpstr>
      <vt:lpstr>Storage media &amp; memory, terms of cost &amp; speed</vt:lpstr>
      <vt:lpstr>Equipment, Backup media</vt:lpstr>
      <vt:lpstr>Equipment, Online backups</vt:lpstr>
      <vt:lpstr>Enterprise storage system</vt:lpstr>
      <vt:lpstr>Surveillance technology</vt:lpstr>
      <vt:lpstr>Surveillance technology</vt:lpstr>
      <vt:lpstr>Security, Physical security devices</vt:lpstr>
    </vt:vector>
  </TitlesOfParts>
  <Company>Department of Education and Training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 Measures</dc:title>
  <dc:creator>Kelvin Baird</dc:creator>
  <cp:lastModifiedBy>01421606</cp:lastModifiedBy>
  <cp:revision>10</cp:revision>
  <dcterms:created xsi:type="dcterms:W3CDTF">2007-07-11T02:04:38Z</dcterms:created>
  <dcterms:modified xsi:type="dcterms:W3CDTF">2011-07-06T07:24:47Z</dcterms:modified>
</cp:coreProperties>
</file>